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Proxima Nova"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192"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Brian: quick welcome, thanks for coming, intro: 1 min</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c67500c918_0_3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c67500c918_0_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1600" lvl="2" indent="-298450" algn="l" rtl="0">
              <a:lnSpc>
                <a:spcPct val="115000"/>
              </a:lnSpc>
              <a:spcBef>
                <a:spcPts val="0"/>
              </a:spcBef>
              <a:spcAft>
                <a:spcPts val="0"/>
              </a:spcAft>
              <a:buClr>
                <a:schemeClr val="dk1"/>
              </a:buClr>
              <a:buSzPts val="1100"/>
              <a:buChar char="-"/>
            </a:pPr>
            <a:r>
              <a:rPr lang="en"/>
              <a:t>Aiden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c67500c918_0_3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c67500c918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1600" lvl="2" indent="-298450" algn="l" rtl="0">
              <a:lnSpc>
                <a:spcPct val="115000"/>
              </a:lnSpc>
              <a:spcBef>
                <a:spcPts val="0"/>
              </a:spcBef>
              <a:spcAft>
                <a:spcPts val="0"/>
              </a:spcAft>
              <a:buClr>
                <a:schemeClr val="dk1"/>
              </a:buClr>
              <a:buSzPts val="1100"/>
              <a:buChar char="-"/>
            </a:pPr>
            <a:r>
              <a:rPr lang="en"/>
              <a:t>Mazz</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c67500c918_0_3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c67500c918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1600" lvl="2" indent="-298450" algn="l" rtl="0">
              <a:lnSpc>
                <a:spcPct val="115000"/>
              </a:lnSpc>
              <a:spcBef>
                <a:spcPts val="0"/>
              </a:spcBef>
              <a:spcAft>
                <a:spcPts val="0"/>
              </a:spcAft>
              <a:buClr>
                <a:schemeClr val="dk1"/>
              </a:buClr>
              <a:buSzPts val="1100"/>
              <a:buChar char="-"/>
            </a:pPr>
            <a:r>
              <a:rPr lang="en"/>
              <a:t>Aiden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c67500c918_0_4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c67500c918_0_4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1600" lvl="2" indent="-298450" algn="l" rtl="0">
              <a:lnSpc>
                <a:spcPct val="115000"/>
              </a:lnSpc>
              <a:spcBef>
                <a:spcPts val="0"/>
              </a:spcBef>
              <a:spcAft>
                <a:spcPts val="0"/>
              </a:spcAft>
              <a:buClr>
                <a:schemeClr val="dk1"/>
              </a:buClr>
              <a:buSzPts val="1100"/>
              <a:buChar char="-"/>
            </a:pPr>
            <a:r>
              <a:rPr lang="en"/>
              <a:t>Aiden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c757894a7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c757894a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Brian invite questions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c67500c918_0_4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c67500c918_0_4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Danielle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c67500c918_0_4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c67500c918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c67500c918_0_4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c67500c918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c67500c918_0_4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c67500c918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c67500c918_0_4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c67500c918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Visit chamberqueer.org/CMA for a reading list and the slides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c67500c918_0_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c67500c918_0_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Danielle: we are ChamberQUEER, mission, brief explanation of each bullet point and how it relates to mission, max 2 min. Annual June festival has gradually evolved from a more traditional, plug artists into program, or present artists with their own programs, to devising work in collaboration with a community built over long-term. This goes for audience devt too. We will get into how this relates to queer liberation framework later.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c67500c918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c67500c918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Danielle max 1 min. Say how we want them to be aware of how we are structuring, wording, framing things – take note of what resonates with you, what raises questions etc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c67500c918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1c67500c918_0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Mazz? This activity should be allotted maybe 8 minutes total. Each panelist will do a brief intro, then Jules, then invite groups to do it amongst themselves. Mention pronouns are optional/can change, etc – requiring sharing can be harmful, too</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c67500c918_0_3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c67500c918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min? Who would like to introduce this, why it is important, and how we did it. It doesn’t need to be read out loud in full, but some important points should be spoken and explained.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c67500c918_0_3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c67500c918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Aiden: brief explanation about why we are going through some terms, and anything you want to say about your definitions. Max 1 min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c67500c918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c67500c918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DANIELLE</a:t>
            </a:r>
            <a:endParaRPr>
              <a:solidFill>
                <a:schemeClr val="dk1"/>
              </a:solidFill>
            </a:endParaRPr>
          </a:p>
          <a:p>
            <a:pPr marL="457200" lvl="0" indent="0" algn="l" rtl="0">
              <a:lnSpc>
                <a:spcPct val="115000"/>
              </a:lnSpc>
              <a:spcBef>
                <a:spcPts val="0"/>
              </a:spcBef>
              <a:spcAft>
                <a:spcPts val="0"/>
              </a:spcAft>
              <a:buNone/>
            </a:pPr>
            <a:r>
              <a:rPr lang="en">
                <a:solidFill>
                  <a:schemeClr val="dk1"/>
                </a:solidFill>
              </a:rPr>
              <a:t>Started in 60s, owes roots in big ways to civil rights mvt, that is, to BLK FEM and antiracist ideology and practices. Thus “Nobody’s free until all of us are free” (Hamer), “no pride for some w/o liberation for all (Rivera). Antiracism powers queer lib. Collective uplift, solidarity, mutual aid at the heart queer liberation. This is in response to oppression and necessity. People who need each other, and who are forgotten or excluded by society, band together to work on mutual uplift. So if you're an org who is transforming to be inclusive you may have some gaps to bridge not just in personnel and programming, but structurally and culturally, in major assumptions about priorities, values that guide decisions- what those decisions are, how they are made and with whom and by whom, what working relationship looks like… etc. we work for queer liberation and we think this concept has a lot to offer as orgs decide what changes to make and how.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c67500c918_0_3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c67500c918_0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1600" lvl="2" indent="-298450" algn="l" rtl="0">
              <a:lnSpc>
                <a:spcPct val="115000"/>
              </a:lnSpc>
              <a:spcBef>
                <a:spcPts val="0"/>
              </a:spcBef>
              <a:spcAft>
                <a:spcPts val="0"/>
              </a:spcAft>
              <a:buClr>
                <a:schemeClr val="dk1"/>
              </a:buClr>
              <a:buSzPts val="1100"/>
              <a:buChar char="-"/>
            </a:pPr>
            <a:r>
              <a:rPr lang="en"/>
              <a:t>Mazz</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c67500c918_0_3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c67500c918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71600" lvl="2" indent="-298450" algn="l" rtl="0">
              <a:lnSpc>
                <a:spcPct val="115000"/>
              </a:lnSpc>
              <a:spcBef>
                <a:spcPts val="0"/>
              </a:spcBef>
              <a:spcAft>
                <a:spcPts val="0"/>
              </a:spcAft>
              <a:buClr>
                <a:schemeClr val="dk1"/>
              </a:buClr>
              <a:buSzPts val="1100"/>
              <a:buChar char="-"/>
            </a:pPr>
            <a:r>
              <a:rPr lang="en"/>
              <a:t>Brian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2"/>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12" name="Google Shape;12;p2"/>
          <p:cNvSpPr txBox="1">
            <a:spLocks noGrp="1"/>
          </p:cNvSpPr>
          <p:nvPr>
            <p:ph type="subTitle" idx="1"/>
          </p:nvPr>
        </p:nvSpPr>
        <p:spPr>
          <a:xfrm>
            <a:off x="510450" y="3182313"/>
            <a:ext cx="8123100" cy="630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991475"/>
            <a:ext cx="8520600" cy="19179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14000"/>
              <a:buNone/>
              <a:defRPr sz="14000" b="1"/>
            </a:lvl1pPr>
            <a:lvl2pPr lvl="1" algn="ctr">
              <a:spcBef>
                <a:spcPts val="0"/>
              </a:spcBef>
              <a:spcAft>
                <a:spcPts val="0"/>
              </a:spcAft>
              <a:buSzPts val="14000"/>
              <a:buNone/>
              <a:defRPr sz="14000" b="1"/>
            </a:lvl2pPr>
            <a:lvl3pPr lvl="2" algn="ctr">
              <a:spcBef>
                <a:spcPts val="0"/>
              </a:spcBef>
              <a:spcAft>
                <a:spcPts val="0"/>
              </a:spcAft>
              <a:buSzPts val="14000"/>
              <a:buNone/>
              <a:defRPr sz="14000" b="1"/>
            </a:lvl3pPr>
            <a:lvl4pPr lvl="3" algn="ctr">
              <a:spcBef>
                <a:spcPts val="0"/>
              </a:spcBef>
              <a:spcAft>
                <a:spcPts val="0"/>
              </a:spcAft>
              <a:buSzPts val="14000"/>
              <a:buNone/>
              <a:defRPr sz="14000" b="1"/>
            </a:lvl4pPr>
            <a:lvl5pPr lvl="4" algn="ctr">
              <a:spcBef>
                <a:spcPts val="0"/>
              </a:spcBef>
              <a:spcAft>
                <a:spcPts val="0"/>
              </a:spcAft>
              <a:buSzPts val="14000"/>
              <a:buNone/>
              <a:defRPr sz="14000" b="1"/>
            </a:lvl5pPr>
            <a:lvl6pPr lvl="5" algn="ctr">
              <a:spcBef>
                <a:spcPts val="0"/>
              </a:spcBef>
              <a:spcAft>
                <a:spcPts val="0"/>
              </a:spcAft>
              <a:buSzPts val="14000"/>
              <a:buNone/>
              <a:defRPr sz="14000" b="1"/>
            </a:lvl6pPr>
            <a:lvl7pPr lvl="6" algn="ctr">
              <a:spcBef>
                <a:spcPts val="0"/>
              </a:spcBef>
              <a:spcAft>
                <a:spcPts val="0"/>
              </a:spcAft>
              <a:buSzPts val="14000"/>
              <a:buNone/>
              <a:defRPr sz="14000" b="1"/>
            </a:lvl7pPr>
            <a:lvl8pPr lvl="7" algn="ctr">
              <a:spcBef>
                <a:spcPts val="0"/>
              </a:spcBef>
              <a:spcAft>
                <a:spcPts val="0"/>
              </a:spcAft>
              <a:buSzPts val="14000"/>
              <a:buNone/>
              <a:defRPr sz="14000" b="1"/>
            </a:lvl8pPr>
            <a:lvl9pPr lvl="8" algn="ctr">
              <a:spcBef>
                <a:spcPts val="0"/>
              </a:spcBef>
              <a:spcAft>
                <a:spcPts val="0"/>
              </a:spcAft>
              <a:buSzPts val="14000"/>
              <a:buNone/>
              <a:defRPr sz="14000" b="1"/>
            </a:lvl9pPr>
          </a:lstStyle>
          <a:p>
            <a:r>
              <a:t>xx%</a:t>
            </a:r>
          </a:p>
        </p:txBody>
      </p:sp>
      <p:sp>
        <p:nvSpPr>
          <p:cNvPr id="51" name="Google Shape;51;p11"/>
          <p:cNvSpPr txBox="1">
            <a:spLocks noGrp="1"/>
          </p:cNvSpPr>
          <p:nvPr>
            <p:ph type="body" idx="1"/>
          </p:nvPr>
        </p:nvSpPr>
        <p:spPr>
          <a:xfrm>
            <a:off x="311700" y="3071300"/>
            <a:ext cx="8520600" cy="901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6" name="Google Shape;16;p3"/>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7975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7" name="Google Shape;37;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9"/>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42368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100"/>
              <a:buNone/>
              <a:defRPr sz="2100"/>
            </a:lvl1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marL="914400" lvl="1"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marL="1371600" lvl="2"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marL="1828800" lvl="3"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marL="2286000" lvl="4"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marL="2743200" lvl="5"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marL="3200400" lvl="6"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marL="3657600" lvl="7"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marL="4114800" lvl="8" indent="-3175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hamberqueer.org"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hyperlink" Target="mailto:hello@chamberqueer.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510450" y="1257300"/>
            <a:ext cx="8123100" cy="15885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4000"/>
              <a:t>Til All of Us Are Free: </a:t>
            </a:r>
            <a:endParaRPr sz="4000"/>
          </a:p>
          <a:p>
            <a:pPr marL="0" lvl="0" indent="0" algn="l" rtl="0">
              <a:spcBef>
                <a:spcPts val="0"/>
              </a:spcBef>
              <a:spcAft>
                <a:spcPts val="0"/>
              </a:spcAft>
              <a:buNone/>
            </a:pPr>
            <a:r>
              <a:rPr lang="en" sz="4000"/>
              <a:t>A Liberatory Framework for DEI in Chamber Music Organizations</a:t>
            </a:r>
            <a:endParaRPr sz="4000"/>
          </a:p>
        </p:txBody>
      </p:sp>
      <p:sp>
        <p:nvSpPr>
          <p:cNvPr id="60" name="Google Shape;60;p13"/>
          <p:cNvSpPr txBox="1">
            <a:spLocks noGrp="1"/>
          </p:cNvSpPr>
          <p:nvPr>
            <p:ph type="subTitle" idx="1"/>
          </p:nvPr>
        </p:nvSpPr>
        <p:spPr>
          <a:xfrm>
            <a:off x="510450" y="3311015"/>
            <a:ext cx="8123100" cy="13890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
              <a:t>ChamberQUEER</a:t>
            </a:r>
            <a:endParaRPr/>
          </a:p>
          <a:p>
            <a:pPr marL="0" lvl="0" indent="0" algn="r" rtl="0">
              <a:spcBef>
                <a:spcPts val="0"/>
              </a:spcBef>
              <a:spcAft>
                <a:spcPts val="0"/>
              </a:spcAft>
              <a:buNone/>
            </a:pPr>
            <a:r>
              <a:rPr lang="en"/>
              <a:t>January 6, 2023 | CMA Conference</a:t>
            </a:r>
            <a:endParaRPr/>
          </a:p>
        </p:txBody>
      </p:sp>
      <p:pic>
        <p:nvPicPr>
          <p:cNvPr id="61" name="Google Shape;61;p13" descr="ChamberQUEER logo: a pink upside down triangle formed from the word ChamberQUEER."/>
          <p:cNvPicPr preferRelativeResize="0"/>
          <p:nvPr/>
        </p:nvPicPr>
        <p:blipFill>
          <a:blip r:embed="rId3">
            <a:alphaModFix/>
          </a:blip>
          <a:stretch>
            <a:fillRect/>
          </a:stretch>
        </p:blipFill>
        <p:spPr>
          <a:xfrm>
            <a:off x="510455" y="3024954"/>
            <a:ext cx="1961165" cy="1961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D98BA"/>
            </a:gs>
            <a:gs pos="100000">
              <a:srgbClr val="AD4579"/>
            </a:gs>
          </a:gsLst>
          <a:path path="circle">
            <a:fillToRect l="50000" t="50000" r="50000" b="50000"/>
          </a:path>
          <a:tileRect/>
        </a:gradFill>
        <a:effectLst/>
      </p:bgPr>
    </p:bg>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xfrm>
            <a:off x="462675" y="1135825"/>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700" b="1"/>
              <a:t>Inclusion</a:t>
            </a:r>
            <a:endParaRPr sz="2700" b="1"/>
          </a:p>
        </p:txBody>
      </p:sp>
      <p:sp>
        <p:nvSpPr>
          <p:cNvPr id="122" name="Google Shape;122;p22"/>
          <p:cNvSpPr txBox="1">
            <a:spLocks noGrp="1"/>
          </p:cNvSpPr>
          <p:nvPr>
            <p:ph type="body" idx="1"/>
          </p:nvPr>
        </p:nvSpPr>
        <p:spPr>
          <a:xfrm>
            <a:off x="462675" y="1941750"/>
            <a:ext cx="8050200" cy="126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rPr>
              <a:t>creating a workplace, community, organization, etc that respects and values all viewpoints, and therefore allows all identities to come into the space with their full selves</a:t>
            </a:r>
            <a:endParaRPr sz="1800">
              <a:solidFill>
                <a:srgbClr val="000000"/>
              </a:solidFill>
            </a:endParaRPr>
          </a:p>
          <a:p>
            <a:pPr marL="0" lvl="0" indent="0" algn="l" rtl="0">
              <a:spcBef>
                <a:spcPts val="0"/>
              </a:spcBef>
              <a:spcAft>
                <a:spcPts val="0"/>
              </a:spcAft>
              <a:buNone/>
            </a:pPr>
            <a:endParaRPr sz="180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462675" y="112865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700" b="1"/>
              <a:t>Justice</a:t>
            </a:r>
            <a:endParaRPr sz="2700" b="1"/>
          </a:p>
        </p:txBody>
      </p:sp>
      <p:sp>
        <p:nvSpPr>
          <p:cNvPr id="128" name="Google Shape;128;p23"/>
          <p:cNvSpPr txBox="1">
            <a:spLocks noGrp="1"/>
          </p:cNvSpPr>
          <p:nvPr>
            <p:ph type="body" idx="1"/>
          </p:nvPr>
        </p:nvSpPr>
        <p:spPr>
          <a:xfrm>
            <a:off x="462675" y="1941750"/>
            <a:ext cx="8050200" cy="126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rPr>
              <a:t>The act of moving toward equity in all aspects of society through reparations and proactive change to existing societal structures  </a:t>
            </a:r>
            <a:endParaRPr sz="1800">
              <a:solidFill>
                <a:srgbClr val="000000"/>
              </a:solidFill>
            </a:endParaRPr>
          </a:p>
          <a:p>
            <a:pPr marL="0" lvl="0" indent="0" algn="l" rtl="0">
              <a:spcBef>
                <a:spcPts val="0"/>
              </a:spcBef>
              <a:spcAft>
                <a:spcPts val="0"/>
              </a:spcAft>
              <a:buNone/>
            </a:pPr>
            <a:endParaRPr sz="1800">
              <a:solidFill>
                <a:srgbClr val="000000"/>
              </a:solidFill>
            </a:endParaRPr>
          </a:p>
          <a:p>
            <a:pPr marL="0" lvl="0" indent="0" algn="l" rtl="0">
              <a:spcBef>
                <a:spcPts val="0"/>
              </a:spcBef>
              <a:spcAft>
                <a:spcPts val="0"/>
              </a:spcAft>
              <a:buNone/>
            </a:pPr>
            <a:endParaRPr sz="180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path path="circle">
            <a:fillToRect l="50000" t="50000" r="50000" b="50000"/>
          </a:path>
          <a:tileRect/>
        </a:gradFill>
        <a:effectLst/>
      </p:bgPr>
    </p:bg>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462675" y="112865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700" b="1"/>
              <a:t>Access</a:t>
            </a:r>
            <a:endParaRPr sz="2700" b="1"/>
          </a:p>
        </p:txBody>
      </p:sp>
      <p:sp>
        <p:nvSpPr>
          <p:cNvPr id="134" name="Google Shape;134;p24"/>
          <p:cNvSpPr txBox="1">
            <a:spLocks noGrp="1"/>
          </p:cNvSpPr>
          <p:nvPr>
            <p:ph type="body" idx="1"/>
          </p:nvPr>
        </p:nvSpPr>
        <p:spPr>
          <a:xfrm>
            <a:off x="462675" y="1941750"/>
            <a:ext cx="8050200" cy="126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rPr>
              <a:t>Creating a physical or virtual space that is easy to use and interact within for all abled and disabled people</a:t>
            </a:r>
            <a:endParaRPr sz="1800">
              <a:solidFill>
                <a:srgbClr val="000000"/>
              </a:solidFill>
            </a:endParaRPr>
          </a:p>
          <a:p>
            <a:pPr marL="0" lvl="0" indent="0" algn="l" rtl="0">
              <a:spcBef>
                <a:spcPts val="0"/>
              </a:spcBef>
              <a:spcAft>
                <a:spcPts val="0"/>
              </a:spcAft>
              <a:buNone/>
            </a:pPr>
            <a:endParaRPr sz="1800">
              <a:solidFill>
                <a:srgbClr val="000000"/>
              </a:solidFill>
            </a:endParaRPr>
          </a:p>
          <a:p>
            <a:pPr marL="0" lvl="0" indent="0" algn="l" rtl="0">
              <a:spcBef>
                <a:spcPts val="0"/>
              </a:spcBef>
              <a:spcAft>
                <a:spcPts val="0"/>
              </a:spcAft>
              <a:buNone/>
            </a:pPr>
            <a:endParaRPr sz="1800">
              <a:solidFill>
                <a:srgbClr val="000000"/>
              </a:solidFill>
            </a:endParaRPr>
          </a:p>
          <a:p>
            <a:pPr marL="0" lvl="0" indent="0" algn="l" rtl="0">
              <a:spcBef>
                <a:spcPts val="0"/>
              </a:spcBef>
              <a:spcAft>
                <a:spcPts val="0"/>
              </a:spcAft>
              <a:buNone/>
            </a:pPr>
            <a:endParaRPr sz="18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DD98BA"/>
            </a:gs>
            <a:gs pos="100000">
              <a:srgbClr val="AD4579"/>
            </a:gs>
          </a:gsLst>
          <a:path path="circle">
            <a:fillToRect l="50000" t="50000" r="50000" b="50000"/>
          </a:path>
          <a:tileRect/>
        </a:gradFill>
        <a:effectLst/>
      </p:bgPr>
    </p:bg>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462675" y="735175"/>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700" b="1"/>
              <a:t>Disability</a:t>
            </a:r>
            <a:endParaRPr sz="2700" b="1"/>
          </a:p>
        </p:txBody>
      </p:sp>
      <p:sp>
        <p:nvSpPr>
          <p:cNvPr id="140" name="Google Shape;140;p25"/>
          <p:cNvSpPr txBox="1">
            <a:spLocks noGrp="1"/>
          </p:cNvSpPr>
          <p:nvPr>
            <p:ph type="body" idx="1"/>
          </p:nvPr>
        </p:nvSpPr>
        <p:spPr>
          <a:xfrm>
            <a:off x="546900" y="1526650"/>
            <a:ext cx="8050200" cy="85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rPr>
              <a:t>the inability for a person to fully participate with others due to a societal barrier or structural inefficiency  </a:t>
            </a:r>
            <a:endParaRPr sz="1800">
              <a:solidFill>
                <a:srgbClr val="000000"/>
              </a:solidFill>
            </a:endParaRPr>
          </a:p>
          <a:p>
            <a:pPr marL="0" lvl="0" indent="0" algn="l" rtl="0">
              <a:spcBef>
                <a:spcPts val="0"/>
              </a:spcBef>
              <a:spcAft>
                <a:spcPts val="0"/>
              </a:spcAft>
              <a:buNone/>
            </a:pPr>
            <a:endParaRPr sz="1800">
              <a:solidFill>
                <a:srgbClr val="000000"/>
              </a:solidFill>
            </a:endParaRPr>
          </a:p>
          <a:p>
            <a:pPr marL="0" lvl="0" indent="0" algn="l" rtl="0">
              <a:spcBef>
                <a:spcPts val="0"/>
              </a:spcBef>
              <a:spcAft>
                <a:spcPts val="0"/>
              </a:spcAft>
              <a:buNone/>
            </a:pPr>
            <a:endParaRPr sz="1800">
              <a:solidFill>
                <a:srgbClr val="000000"/>
              </a:solidFill>
            </a:endParaRPr>
          </a:p>
          <a:p>
            <a:pPr marL="0" lvl="0" indent="0" algn="l" rtl="0">
              <a:spcBef>
                <a:spcPts val="0"/>
              </a:spcBef>
              <a:spcAft>
                <a:spcPts val="0"/>
              </a:spcAft>
              <a:buNone/>
            </a:pPr>
            <a:endParaRPr sz="1800">
              <a:solidFill>
                <a:srgbClr val="000000"/>
              </a:solidFill>
            </a:endParaRPr>
          </a:p>
          <a:p>
            <a:pPr marL="0" lvl="0" indent="0" algn="l" rtl="0">
              <a:spcBef>
                <a:spcPts val="0"/>
              </a:spcBef>
              <a:spcAft>
                <a:spcPts val="0"/>
              </a:spcAft>
              <a:buNone/>
            </a:pPr>
            <a:endParaRPr sz="1800">
              <a:solidFill>
                <a:srgbClr val="000000"/>
              </a:solidFill>
            </a:endParaRPr>
          </a:p>
          <a:p>
            <a:pPr marL="0" lvl="0" indent="0" algn="l" rtl="0">
              <a:spcBef>
                <a:spcPts val="0"/>
              </a:spcBef>
              <a:spcAft>
                <a:spcPts val="0"/>
              </a:spcAft>
              <a:buNone/>
            </a:pPr>
            <a:endParaRPr sz="1800">
              <a:solidFill>
                <a:srgbClr val="000000"/>
              </a:solidFill>
            </a:endParaRPr>
          </a:p>
        </p:txBody>
      </p:sp>
      <p:sp>
        <p:nvSpPr>
          <p:cNvPr id="141" name="Google Shape;141;p25"/>
          <p:cNvSpPr txBox="1"/>
          <p:nvPr/>
        </p:nvSpPr>
        <p:spPr>
          <a:xfrm>
            <a:off x="462675" y="2543325"/>
            <a:ext cx="3128400" cy="60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700" b="1">
                <a:latin typeface="Proxima Nova"/>
                <a:ea typeface="Proxima Nova"/>
                <a:cs typeface="Proxima Nova"/>
                <a:sym typeface="Proxima Nova"/>
              </a:rPr>
              <a:t>Disability Justice</a:t>
            </a:r>
            <a:endParaRPr>
              <a:latin typeface="Proxima Nova"/>
              <a:ea typeface="Proxima Nova"/>
              <a:cs typeface="Proxima Nova"/>
              <a:sym typeface="Proxima Nova"/>
            </a:endParaRPr>
          </a:p>
        </p:txBody>
      </p:sp>
      <p:sp>
        <p:nvSpPr>
          <p:cNvPr id="142" name="Google Shape;142;p25"/>
          <p:cNvSpPr txBox="1"/>
          <p:nvPr/>
        </p:nvSpPr>
        <p:spPr>
          <a:xfrm>
            <a:off x="462675" y="3143625"/>
            <a:ext cx="79977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latin typeface="Proxima Nova"/>
                <a:ea typeface="Proxima Nova"/>
                <a:cs typeface="Proxima Nova"/>
                <a:sym typeface="Proxima Nova"/>
              </a:rPr>
              <a:t>the act of moving toward equity for all disabled people </a:t>
            </a:r>
            <a:endParaRPr>
              <a:latin typeface="Proxima Nova"/>
              <a:ea typeface="Proxima Nova"/>
              <a:cs typeface="Proxima Nova"/>
              <a:sym typeface="Proxima Nov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Pause for Questions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Activity: Case Study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Case Study</a:t>
            </a:r>
            <a:endParaRPr/>
          </a:p>
        </p:txBody>
      </p:sp>
      <p:sp>
        <p:nvSpPr>
          <p:cNvPr id="158" name="Google Shape;158;p28"/>
          <p:cNvSpPr txBox="1">
            <a:spLocks noGrp="1"/>
          </p:cNvSpPr>
          <p:nvPr>
            <p:ph type="body" idx="1"/>
          </p:nvPr>
        </p:nvSpPr>
        <p:spPr>
          <a:xfrm>
            <a:off x="311700" y="1017725"/>
            <a:ext cx="8520600" cy="16662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sz="1600">
                <a:solidFill>
                  <a:srgbClr val="000000"/>
                </a:solidFill>
                <a:latin typeface="Arial"/>
                <a:ea typeface="Arial"/>
                <a:cs typeface="Arial"/>
                <a:sym typeface="Arial"/>
              </a:rPr>
              <a:t>A touring, small/chamber ensemble is planning their 2024-25 season and seek to diversify their audience and donor base in both age and race/ethnicity. </a:t>
            </a:r>
            <a:endParaRPr sz="1600">
              <a:solidFill>
                <a:srgbClr val="000000"/>
              </a:solidFill>
              <a:latin typeface="Arial"/>
              <a:ea typeface="Arial"/>
              <a:cs typeface="Arial"/>
              <a:sym typeface="Arial"/>
            </a:endParaRPr>
          </a:p>
          <a:p>
            <a:pPr marL="0" lvl="0" indent="0" algn="l" rtl="0">
              <a:spcBef>
                <a:spcPts val="0"/>
              </a:spcBef>
              <a:spcAft>
                <a:spcPts val="0"/>
              </a:spcAft>
              <a:buNone/>
            </a:pPr>
            <a:endParaRPr sz="1600">
              <a:solidFill>
                <a:srgbClr val="000000"/>
              </a:solidFill>
              <a:latin typeface="Arial"/>
              <a:ea typeface="Arial"/>
              <a:cs typeface="Arial"/>
              <a:sym typeface="Arial"/>
            </a:endParaRPr>
          </a:p>
          <a:p>
            <a:pPr marL="0" lvl="0" indent="0" algn="l" rtl="0">
              <a:spcBef>
                <a:spcPts val="0"/>
              </a:spcBef>
              <a:spcAft>
                <a:spcPts val="0"/>
              </a:spcAft>
              <a:buNone/>
            </a:pPr>
            <a:r>
              <a:rPr lang="en" sz="1600">
                <a:solidFill>
                  <a:srgbClr val="000000"/>
                </a:solidFill>
                <a:latin typeface="Arial"/>
                <a:ea typeface="Arial"/>
                <a:cs typeface="Arial"/>
                <a:sym typeface="Arial"/>
              </a:rPr>
              <a:t>As a group, agree to choose the perspective of one of the parties below. Then, have a conversation about what strategies might be applied to this challenge.</a:t>
            </a:r>
            <a:endParaRPr sz="1600">
              <a:solidFill>
                <a:srgbClr val="000000"/>
              </a:solidFill>
              <a:latin typeface="Arial"/>
              <a:ea typeface="Arial"/>
              <a:cs typeface="Arial"/>
              <a:sym typeface="Arial"/>
            </a:endParaRPr>
          </a:p>
          <a:p>
            <a:pPr marL="0" lvl="0" indent="0" algn="l" rtl="0">
              <a:spcBef>
                <a:spcPts val="0"/>
              </a:spcBef>
              <a:spcAft>
                <a:spcPts val="0"/>
              </a:spcAft>
              <a:buNone/>
            </a:pPr>
            <a:endParaRPr sz="1100">
              <a:solidFill>
                <a:srgbClr val="000000"/>
              </a:solidFill>
              <a:latin typeface="Arial"/>
              <a:ea typeface="Arial"/>
              <a:cs typeface="Arial"/>
              <a:sym typeface="Arial"/>
            </a:endParaRPr>
          </a:p>
          <a:p>
            <a:pPr marL="0" lvl="0" indent="0" algn="l" rtl="0">
              <a:spcBef>
                <a:spcPts val="0"/>
              </a:spcBef>
              <a:spcAft>
                <a:spcPts val="1200"/>
              </a:spcAft>
              <a:buNone/>
            </a:pPr>
            <a:endParaRPr/>
          </a:p>
        </p:txBody>
      </p:sp>
      <p:sp>
        <p:nvSpPr>
          <p:cNvPr id="159" name="Google Shape;159;p28"/>
          <p:cNvSpPr txBox="1"/>
          <p:nvPr/>
        </p:nvSpPr>
        <p:spPr>
          <a:xfrm>
            <a:off x="350525" y="2410800"/>
            <a:ext cx="3820200" cy="25428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a:t>Perspective options:</a:t>
            </a:r>
            <a:r>
              <a:rPr lang="en" sz="1600"/>
              <a:t> </a:t>
            </a:r>
            <a:endParaRPr sz="1600"/>
          </a:p>
          <a:p>
            <a:pPr marL="0" lvl="0" indent="0" algn="l" rtl="0">
              <a:lnSpc>
                <a:spcPct val="115000"/>
              </a:lnSpc>
              <a:spcBef>
                <a:spcPts val="0"/>
              </a:spcBef>
              <a:spcAft>
                <a:spcPts val="0"/>
              </a:spcAft>
              <a:buNone/>
            </a:pPr>
            <a:endParaRPr sz="1600"/>
          </a:p>
          <a:p>
            <a:pPr marL="0" lvl="0" indent="0" algn="l" rtl="0">
              <a:lnSpc>
                <a:spcPct val="115000"/>
              </a:lnSpc>
              <a:spcBef>
                <a:spcPts val="0"/>
              </a:spcBef>
              <a:spcAft>
                <a:spcPts val="0"/>
              </a:spcAft>
              <a:buNone/>
            </a:pPr>
            <a:r>
              <a:rPr lang="en" sz="1600"/>
              <a:t>Ensemble Member</a:t>
            </a:r>
            <a:endParaRPr sz="1600"/>
          </a:p>
          <a:p>
            <a:pPr marL="0" lvl="0" indent="0" algn="l" rtl="0">
              <a:lnSpc>
                <a:spcPct val="115000"/>
              </a:lnSpc>
              <a:spcBef>
                <a:spcPts val="0"/>
              </a:spcBef>
              <a:spcAft>
                <a:spcPts val="0"/>
              </a:spcAft>
              <a:buNone/>
            </a:pPr>
            <a:r>
              <a:rPr lang="en" sz="1600"/>
              <a:t>Booking Management</a:t>
            </a:r>
            <a:endParaRPr sz="1600"/>
          </a:p>
          <a:p>
            <a:pPr marL="0" lvl="0" indent="0" algn="l" rtl="0">
              <a:lnSpc>
                <a:spcPct val="115000"/>
              </a:lnSpc>
              <a:spcBef>
                <a:spcPts val="0"/>
              </a:spcBef>
              <a:spcAft>
                <a:spcPts val="0"/>
              </a:spcAft>
              <a:buNone/>
            </a:pPr>
            <a:r>
              <a:rPr lang="en" sz="1600"/>
              <a:t>Ensemble Board Member</a:t>
            </a:r>
            <a:endParaRPr sz="1600"/>
          </a:p>
          <a:p>
            <a:pPr marL="0" lvl="0" indent="0" algn="l" rtl="0">
              <a:lnSpc>
                <a:spcPct val="115000"/>
              </a:lnSpc>
              <a:spcBef>
                <a:spcPts val="0"/>
              </a:spcBef>
              <a:spcAft>
                <a:spcPts val="0"/>
              </a:spcAft>
              <a:buNone/>
            </a:pPr>
            <a:r>
              <a:rPr lang="en" sz="1600"/>
              <a:t>Local Presenter</a:t>
            </a:r>
            <a:endParaRPr sz="1600"/>
          </a:p>
          <a:p>
            <a:pPr marL="0" lvl="0" indent="0" algn="l" rtl="0">
              <a:lnSpc>
                <a:spcPct val="115000"/>
              </a:lnSpc>
              <a:spcBef>
                <a:spcPts val="0"/>
              </a:spcBef>
              <a:spcAft>
                <a:spcPts val="0"/>
              </a:spcAft>
              <a:buNone/>
            </a:pPr>
            <a:r>
              <a:rPr lang="en" sz="1600"/>
              <a:t>Senior Admin (e.g. Executive Director)</a:t>
            </a:r>
            <a:endParaRPr sz="1600"/>
          </a:p>
          <a:p>
            <a:pPr marL="0" lvl="0" indent="0" algn="l" rtl="0">
              <a:lnSpc>
                <a:spcPct val="115000"/>
              </a:lnSpc>
              <a:spcBef>
                <a:spcPts val="0"/>
              </a:spcBef>
              <a:spcAft>
                <a:spcPts val="0"/>
              </a:spcAft>
              <a:buNone/>
            </a:pPr>
            <a:endParaRPr sz="1600"/>
          </a:p>
          <a:p>
            <a:pPr marL="0" lvl="0" indent="0" algn="l" rtl="0">
              <a:spcBef>
                <a:spcPts val="0"/>
              </a:spcBef>
              <a:spcAft>
                <a:spcPts val="0"/>
              </a:spcAft>
              <a:buNone/>
            </a:pPr>
            <a:endParaRPr sz="600">
              <a:latin typeface="Proxima Nova"/>
              <a:ea typeface="Proxima Nova"/>
              <a:cs typeface="Proxima Nova"/>
              <a:sym typeface="Proxima Nova"/>
            </a:endParaRPr>
          </a:p>
        </p:txBody>
      </p:sp>
      <p:sp>
        <p:nvSpPr>
          <p:cNvPr id="160" name="Google Shape;160;p28"/>
          <p:cNvSpPr txBox="1"/>
          <p:nvPr/>
        </p:nvSpPr>
        <p:spPr>
          <a:xfrm>
            <a:off x="4284900" y="2410800"/>
            <a:ext cx="4547400" cy="25458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a:t>Some (leading) questions:</a:t>
            </a:r>
            <a:endParaRPr sz="1600" b="1"/>
          </a:p>
          <a:p>
            <a:pPr marL="114300" lvl="0" indent="-184150" algn="l" rtl="0">
              <a:lnSpc>
                <a:spcPct val="100000"/>
              </a:lnSpc>
              <a:spcBef>
                <a:spcPts val="0"/>
              </a:spcBef>
              <a:spcAft>
                <a:spcPts val="0"/>
              </a:spcAft>
              <a:buClr>
                <a:srgbClr val="000000"/>
              </a:buClr>
              <a:buSzPts val="1100"/>
              <a:buFont typeface="Arial"/>
              <a:buChar char="-"/>
            </a:pPr>
            <a:r>
              <a:rPr lang="en" sz="1100"/>
              <a:t>How can the organization learn about and build rapport with the communities in question, so their interactions can be effective?</a:t>
            </a:r>
            <a:endParaRPr sz="1100"/>
          </a:p>
          <a:p>
            <a:pPr marL="114300" lvl="0" indent="-184150" algn="l" rtl="0">
              <a:lnSpc>
                <a:spcPct val="100000"/>
              </a:lnSpc>
              <a:spcBef>
                <a:spcPts val="1000"/>
              </a:spcBef>
              <a:spcAft>
                <a:spcPts val="0"/>
              </a:spcAft>
              <a:buClr>
                <a:srgbClr val="000000"/>
              </a:buClr>
              <a:buSzPts val="1100"/>
              <a:buFont typeface="Arial"/>
              <a:buChar char="-"/>
            </a:pPr>
            <a:r>
              <a:rPr lang="en" sz="1100"/>
              <a:t>What kinds of structural changes within the organization could facilitate these goals? Who might need to be included in those decisions?</a:t>
            </a:r>
            <a:endParaRPr sz="1100"/>
          </a:p>
          <a:p>
            <a:pPr marL="114300" lvl="0" indent="-184150" algn="l" rtl="0">
              <a:lnSpc>
                <a:spcPct val="100000"/>
              </a:lnSpc>
              <a:spcBef>
                <a:spcPts val="1000"/>
              </a:spcBef>
              <a:spcAft>
                <a:spcPts val="0"/>
              </a:spcAft>
              <a:buClr>
                <a:srgbClr val="000000"/>
              </a:buClr>
              <a:buSzPts val="1100"/>
              <a:buFont typeface="Arial"/>
              <a:buChar char="-"/>
            </a:pPr>
            <a:r>
              <a:rPr lang="en" sz="1100"/>
              <a:t>How can the organization’s administrative decision-making processes reflect the kinds of artistic relationships that the organization hopes to build?</a:t>
            </a:r>
            <a:endParaRPr sz="1100"/>
          </a:p>
          <a:p>
            <a:pPr marL="114300" lvl="0" indent="-184150" algn="l" rtl="0">
              <a:lnSpc>
                <a:spcPct val="100000"/>
              </a:lnSpc>
              <a:spcBef>
                <a:spcPts val="1000"/>
              </a:spcBef>
              <a:spcAft>
                <a:spcPts val="1000"/>
              </a:spcAft>
              <a:buClr>
                <a:srgbClr val="000000"/>
              </a:buClr>
              <a:buSzPts val="1100"/>
              <a:buFont typeface="Arial"/>
              <a:buChar char="-"/>
            </a:pPr>
            <a:r>
              <a:rPr lang="en" sz="1100"/>
              <a:t>What successful strategies have you or others undertaken that you can share with your group?</a:t>
            </a:r>
            <a:endParaRPr>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9"/>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Debrief and Discussion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Q&amp;A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DD98BA"/>
            </a:gs>
            <a:gs pos="100000">
              <a:srgbClr val="AD4579"/>
            </a:gs>
          </a:gsLst>
          <a:path path="circle">
            <a:fillToRect l="50000" t="50000" r="50000" b="50000"/>
          </a:path>
          <a:tileRect/>
        </a:gradFill>
        <a:effectLst/>
      </p:bgPr>
    </p:bg>
    <p:spTree>
      <p:nvGrpSpPr>
        <p:cNvPr id="1" name="Shape 174"/>
        <p:cNvGrpSpPr/>
        <p:nvPr/>
      </p:nvGrpSpPr>
      <p:grpSpPr>
        <a:xfrm>
          <a:off x="0" y="0"/>
          <a:ext cx="0" cy="0"/>
          <a:chOff x="0" y="0"/>
          <a:chExt cx="0" cy="0"/>
        </a:xfrm>
      </p:grpSpPr>
      <p:sp>
        <p:nvSpPr>
          <p:cNvPr id="175" name="Google Shape;175;p31"/>
          <p:cNvSpPr txBox="1">
            <a:spLocks noGrp="1"/>
          </p:cNvSpPr>
          <p:nvPr>
            <p:ph type="title"/>
          </p:nvPr>
        </p:nvSpPr>
        <p:spPr>
          <a:xfrm>
            <a:off x="265500" y="1205825"/>
            <a:ext cx="4045200" cy="1509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Thank you</a:t>
            </a:r>
            <a:endParaRPr/>
          </a:p>
        </p:txBody>
      </p:sp>
      <p:sp>
        <p:nvSpPr>
          <p:cNvPr id="176" name="Google Shape;176;p31"/>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a:solidFill>
                  <a:schemeClr val="accent1"/>
                </a:solidFill>
              </a:rPr>
              <a:t>Please keep in touch</a:t>
            </a:r>
            <a:endParaRPr>
              <a:solidFill>
                <a:schemeClr val="accent1"/>
              </a:solidFill>
            </a:endParaRPr>
          </a:p>
          <a:p>
            <a:pPr marL="0" lvl="0" indent="0" algn="l" rtl="0">
              <a:spcBef>
                <a:spcPts val="0"/>
              </a:spcBef>
              <a:spcAft>
                <a:spcPts val="0"/>
              </a:spcAft>
              <a:buNone/>
            </a:pPr>
            <a:endParaRPr>
              <a:solidFill>
                <a:schemeClr val="accent1"/>
              </a:solidFill>
            </a:endParaRPr>
          </a:p>
          <a:p>
            <a:pPr marL="0" lvl="0" indent="0" algn="l" rtl="0">
              <a:spcBef>
                <a:spcPts val="0"/>
              </a:spcBef>
              <a:spcAft>
                <a:spcPts val="0"/>
              </a:spcAft>
              <a:buNone/>
            </a:pPr>
            <a:r>
              <a:rPr lang="en">
                <a:solidFill>
                  <a:schemeClr val="accent1"/>
                </a:solidFill>
              </a:rPr>
              <a:t>Visit chamberqueer.org/cma for session materials and a reading list</a:t>
            </a:r>
            <a:endParaRPr>
              <a:solidFill>
                <a:schemeClr val="accent1"/>
              </a:solidFill>
            </a:endParaRPr>
          </a:p>
        </p:txBody>
      </p:sp>
      <p:sp>
        <p:nvSpPr>
          <p:cNvPr id="177" name="Google Shape;177;p3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r>
              <a:rPr lang="en" u="sng">
                <a:solidFill>
                  <a:schemeClr val="hlink"/>
                </a:solidFill>
                <a:hlinkClick r:id="rId3"/>
              </a:rPr>
              <a:t>www.chamberqueer.org</a:t>
            </a:r>
            <a:endParaRPr/>
          </a:p>
          <a:p>
            <a:pPr marL="0" lvl="0" indent="0" algn="r" rtl="0">
              <a:spcBef>
                <a:spcPts val="1200"/>
              </a:spcBef>
              <a:spcAft>
                <a:spcPts val="0"/>
              </a:spcAft>
              <a:buNone/>
            </a:pPr>
            <a:r>
              <a:rPr lang="en" u="sng">
                <a:solidFill>
                  <a:schemeClr val="hlink"/>
                </a:solidFill>
                <a:hlinkClick r:id="rId4"/>
              </a:rPr>
              <a:t>hello@chamberqueer.org</a:t>
            </a:r>
            <a:endParaRPr/>
          </a:p>
          <a:p>
            <a:pPr marL="0" lvl="0" indent="0" algn="r" rtl="0">
              <a:spcBef>
                <a:spcPts val="1200"/>
              </a:spcBef>
              <a:spcAft>
                <a:spcPts val="1200"/>
              </a:spcAft>
              <a:buNone/>
            </a:pPr>
            <a:r>
              <a:rPr lang="en"/>
              <a:t>Facebook/Instagram: </a:t>
            </a:r>
            <a:r>
              <a:rPr lang="en">
                <a:solidFill>
                  <a:srgbClr val="CC6699"/>
                </a:solidFill>
              </a:rPr>
              <a:t>@chamberqueer</a:t>
            </a:r>
            <a:endParaRPr>
              <a:solidFill>
                <a:srgbClr val="CC6699"/>
              </a:solidFill>
            </a:endParaRPr>
          </a:p>
        </p:txBody>
      </p:sp>
      <p:pic>
        <p:nvPicPr>
          <p:cNvPr id="178" name="Google Shape;178;p31" descr="The ChamberQUEER logo - a pink upside down triangle formed from the word ChamberQUEER."/>
          <p:cNvPicPr preferRelativeResize="0"/>
          <p:nvPr/>
        </p:nvPicPr>
        <p:blipFill>
          <a:blip r:embed="rId5">
            <a:alphaModFix/>
          </a:blip>
          <a:stretch>
            <a:fillRect/>
          </a:stretch>
        </p:blipFill>
        <p:spPr>
          <a:xfrm>
            <a:off x="2959139" y="1044738"/>
            <a:ext cx="3054024" cy="30540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9475" y="0"/>
            <a:ext cx="4917300" cy="2140500"/>
          </a:xfrm>
          <a:prstGeom prst="rect">
            <a:avLst/>
          </a:prstGeom>
        </p:spPr>
        <p:txBody>
          <a:bodyPr spcFirstLastPara="1" wrap="square" lIns="91425" tIns="91425" rIns="91425" bIns="91425" anchor="b" anchorCtr="0">
            <a:normAutofit fontScale="90000"/>
          </a:bodyPr>
          <a:lstStyle/>
          <a:p>
            <a:pPr marL="0" lvl="0" indent="0" algn="l" rtl="0">
              <a:lnSpc>
                <a:spcPct val="115000"/>
              </a:lnSpc>
              <a:spcBef>
                <a:spcPts val="0"/>
              </a:spcBef>
              <a:spcAft>
                <a:spcPts val="0"/>
              </a:spcAft>
              <a:buNone/>
            </a:pPr>
            <a:r>
              <a:rPr lang="en" sz="2000" b="1">
                <a:solidFill>
                  <a:srgbClr val="000000"/>
                </a:solidFill>
              </a:rPr>
              <a:t>ChamberQUEER highlights contemporary and historical LGBTQ+ voices in classical music and reimagines the concert experience to create radically inclusive musical spaces and communities for the 21st century.</a:t>
            </a:r>
            <a:endParaRPr b="1"/>
          </a:p>
        </p:txBody>
      </p:sp>
      <p:pic>
        <p:nvPicPr>
          <p:cNvPr id="67" name="Google Shape;67;p14" descr="A still from a recent performance at National Sawdust, in which the camera looks down from a balcony at the ensemble. A string septet sits in a semi circle on a slightly raised stage, mid-performance. Above them is a screen, which is showing a film, the visible image  is  of a small Black child. The audience is barely visible at the fron tof the shot, in silhouette. The lighting is dramatic."/>
          <p:cNvPicPr preferRelativeResize="0"/>
          <p:nvPr/>
        </p:nvPicPr>
        <p:blipFill>
          <a:blip r:embed="rId3">
            <a:alphaModFix/>
          </a:blip>
          <a:stretch>
            <a:fillRect/>
          </a:stretch>
        </p:blipFill>
        <p:spPr>
          <a:xfrm>
            <a:off x="5554425" y="75100"/>
            <a:ext cx="3225014" cy="4838702"/>
          </a:xfrm>
          <a:prstGeom prst="rect">
            <a:avLst/>
          </a:prstGeom>
          <a:noFill/>
          <a:ln>
            <a:noFill/>
          </a:ln>
        </p:spPr>
      </p:pic>
      <p:sp>
        <p:nvSpPr>
          <p:cNvPr id="68" name="Google Shape;68;p14"/>
          <p:cNvSpPr txBox="1"/>
          <p:nvPr/>
        </p:nvSpPr>
        <p:spPr>
          <a:xfrm>
            <a:off x="357375" y="2229875"/>
            <a:ext cx="4794000" cy="23088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Proxima Nova"/>
              <a:buChar char="●"/>
            </a:pPr>
            <a:r>
              <a:rPr lang="en">
                <a:latin typeface="Proxima Nova"/>
                <a:ea typeface="Proxima Nova"/>
                <a:cs typeface="Proxima Nova"/>
                <a:sym typeface="Proxima Nova"/>
              </a:rPr>
              <a:t>Concert programming is fully collaborative: with performers and creators/composers, interdisciplinary, experimental</a:t>
            </a:r>
            <a:br>
              <a:rPr lang="en">
                <a:latin typeface="Proxima Nova"/>
                <a:ea typeface="Proxima Nova"/>
                <a:cs typeface="Proxima Nova"/>
                <a:sym typeface="Proxima Nova"/>
              </a:rPr>
            </a:br>
            <a:endParaRPr sz="400">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en">
                <a:latin typeface="Proxima Nova"/>
                <a:ea typeface="Proxima Nova"/>
                <a:cs typeface="Proxima Nova"/>
                <a:sym typeface="Proxima Nova"/>
              </a:rPr>
              <a:t>Audience development: build relationships with queer orgs and affinity orgs in greater NYC area</a:t>
            </a:r>
            <a:br>
              <a:rPr lang="en">
                <a:latin typeface="Proxima Nova"/>
                <a:ea typeface="Proxima Nova"/>
                <a:cs typeface="Proxima Nova"/>
                <a:sym typeface="Proxima Nova"/>
              </a:rPr>
            </a:br>
            <a:endParaRPr sz="400">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en">
                <a:latin typeface="Proxima Nova"/>
                <a:ea typeface="Proxima Nova"/>
                <a:cs typeface="Proxima Nova"/>
                <a:sym typeface="Proxima Nova"/>
              </a:rPr>
              <a:t>Spacemaking: free community events, affordability, access</a:t>
            </a:r>
            <a:br>
              <a:rPr lang="en">
                <a:latin typeface="Proxima Nova"/>
                <a:ea typeface="Proxima Nova"/>
                <a:cs typeface="Proxima Nova"/>
                <a:sym typeface="Proxima Nova"/>
              </a:rPr>
            </a:br>
            <a:endParaRPr sz="400">
              <a:latin typeface="Proxima Nova"/>
              <a:ea typeface="Proxima Nova"/>
              <a:cs typeface="Proxima Nova"/>
              <a:sym typeface="Proxima Nova"/>
            </a:endParaRPr>
          </a:p>
          <a:p>
            <a:pPr marL="457200" lvl="0" indent="-317500" algn="l" rtl="0">
              <a:spcBef>
                <a:spcPts val="0"/>
              </a:spcBef>
              <a:spcAft>
                <a:spcPts val="0"/>
              </a:spcAft>
              <a:buSzPts val="1400"/>
              <a:buFont typeface="Proxima Nova"/>
              <a:buChar char="●"/>
            </a:pPr>
            <a:r>
              <a:rPr lang="en">
                <a:latin typeface="Proxima Nova"/>
                <a:ea typeface="Proxima Nova"/>
                <a:cs typeface="Proxima Nova"/>
                <a:sym typeface="Proxima Nova"/>
              </a:rPr>
              <a:t>Educational/advocacy: webinars, consulting, educational sessions </a:t>
            </a:r>
            <a:endParaRPr>
              <a:latin typeface="Proxima Nova"/>
              <a:ea typeface="Proxima Nova"/>
              <a:cs typeface="Proxima Nova"/>
              <a:sym typeface="Proxima Nova"/>
            </a:endParaRPr>
          </a:p>
        </p:txBody>
      </p:sp>
      <p:sp>
        <p:nvSpPr>
          <p:cNvPr id="69" name="Google Shape;69;p14"/>
          <p:cNvSpPr txBox="1"/>
          <p:nvPr/>
        </p:nvSpPr>
        <p:spPr>
          <a:xfrm>
            <a:off x="7589950" y="4864600"/>
            <a:ext cx="11895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i="1">
                <a:latin typeface="Proxima Nova"/>
                <a:ea typeface="Proxima Nova"/>
                <a:cs typeface="Proxima Nova"/>
                <a:sym typeface="Proxima Nova"/>
              </a:rPr>
              <a:t>Sean Salamon</a:t>
            </a:r>
            <a:endParaRPr sz="1100" i="1">
              <a:latin typeface="Proxima Nova"/>
              <a:ea typeface="Proxima Nova"/>
              <a:cs typeface="Proxima Nova"/>
              <a:sym typeface="Proxima Nov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In today’s session…</a:t>
            </a:r>
            <a:endParaRPr sz="3600" b="1"/>
          </a:p>
        </p:txBody>
      </p:sp>
      <p:sp>
        <p:nvSpPr>
          <p:cNvPr id="75" name="Google Shape;75;p15"/>
          <p:cNvSpPr txBox="1">
            <a:spLocks noGrp="1"/>
          </p:cNvSpPr>
          <p:nvPr>
            <p:ph type="body" idx="1"/>
          </p:nvPr>
        </p:nvSpPr>
        <p:spPr>
          <a:xfrm>
            <a:off x="156300" y="1424400"/>
            <a:ext cx="5274600" cy="28179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AutoNum type="arabicPeriod"/>
            </a:pPr>
            <a:r>
              <a:rPr lang="en" sz="2400"/>
              <a:t>Introductions</a:t>
            </a:r>
            <a:endParaRPr sz="2400"/>
          </a:p>
          <a:p>
            <a:pPr marL="457200" lvl="0" indent="-381000" algn="l" rtl="0">
              <a:spcBef>
                <a:spcPts val="0"/>
              </a:spcBef>
              <a:spcAft>
                <a:spcPts val="0"/>
              </a:spcAft>
              <a:buSzPts val="2400"/>
              <a:buAutoNum type="arabicPeriod"/>
            </a:pPr>
            <a:r>
              <a:rPr lang="en" sz="2400"/>
              <a:t>Group Agreement</a:t>
            </a:r>
            <a:endParaRPr sz="2400"/>
          </a:p>
          <a:p>
            <a:pPr marL="457200" lvl="0" indent="-381000" algn="l" rtl="0">
              <a:spcBef>
                <a:spcPts val="0"/>
              </a:spcBef>
              <a:spcAft>
                <a:spcPts val="0"/>
              </a:spcAft>
              <a:buSzPts val="2400"/>
              <a:buAutoNum type="arabicPeriod"/>
            </a:pPr>
            <a:r>
              <a:rPr lang="en" sz="2400"/>
              <a:t>Definitions and Context-Building</a:t>
            </a:r>
            <a:endParaRPr sz="2400"/>
          </a:p>
          <a:p>
            <a:pPr marL="457200" lvl="0" indent="-381000" algn="l" rtl="0">
              <a:spcBef>
                <a:spcPts val="0"/>
              </a:spcBef>
              <a:spcAft>
                <a:spcPts val="0"/>
              </a:spcAft>
              <a:buSzPts val="2400"/>
              <a:buAutoNum type="arabicPeriod"/>
            </a:pPr>
            <a:r>
              <a:rPr lang="en" sz="2400"/>
              <a:t>Interactive Activity: Case Study</a:t>
            </a:r>
            <a:endParaRPr sz="2400"/>
          </a:p>
          <a:p>
            <a:pPr marL="457200" lvl="0" indent="-381000" algn="l" rtl="0">
              <a:spcBef>
                <a:spcPts val="0"/>
              </a:spcBef>
              <a:spcAft>
                <a:spcPts val="0"/>
              </a:spcAft>
              <a:buSzPts val="2400"/>
              <a:buAutoNum type="arabicPeriod"/>
            </a:pPr>
            <a:r>
              <a:rPr lang="en" sz="2400"/>
              <a:t>Debrief &amp; Discussion</a:t>
            </a:r>
            <a:endParaRPr sz="2400"/>
          </a:p>
          <a:p>
            <a:pPr marL="457200" lvl="0" indent="-381000" algn="l" rtl="0">
              <a:spcBef>
                <a:spcPts val="0"/>
              </a:spcBef>
              <a:spcAft>
                <a:spcPts val="0"/>
              </a:spcAft>
              <a:buSzPts val="2400"/>
              <a:buAutoNum type="arabicPeriod"/>
            </a:pPr>
            <a:r>
              <a:rPr lang="en" sz="2400"/>
              <a:t>Question &amp; Answer Period</a:t>
            </a:r>
            <a:endParaRPr sz="2400"/>
          </a:p>
        </p:txBody>
      </p:sp>
      <p:pic>
        <p:nvPicPr>
          <p:cNvPr id="76" name="Google Shape;76;p15" descr="an illustration, drawn by Alexandra Bowman. It depicts a group of people of various skin colors holding hands and touching each other's shoulders, amid ferns and snake plants. Some people are seated, some stand, and one is in a wheelchair. They are drawn and colored simply, and are faceless. "/>
          <p:cNvPicPr preferRelativeResize="0"/>
          <p:nvPr/>
        </p:nvPicPr>
        <p:blipFill>
          <a:blip r:embed="rId3">
            <a:alphaModFix/>
          </a:blip>
          <a:stretch>
            <a:fillRect/>
          </a:stretch>
        </p:blipFill>
        <p:spPr>
          <a:xfrm>
            <a:off x="5280250" y="1586300"/>
            <a:ext cx="3738219" cy="2494100"/>
          </a:xfrm>
          <a:prstGeom prst="rect">
            <a:avLst/>
          </a:prstGeom>
          <a:noFill/>
          <a:ln>
            <a:noFill/>
          </a:ln>
        </p:spPr>
      </p:pic>
      <p:sp>
        <p:nvSpPr>
          <p:cNvPr id="77" name="Google Shape;77;p15"/>
          <p:cNvSpPr txBox="1"/>
          <p:nvPr/>
        </p:nvSpPr>
        <p:spPr>
          <a:xfrm>
            <a:off x="7013875" y="4080400"/>
            <a:ext cx="2004600" cy="361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50" i="1">
                <a:solidFill>
                  <a:schemeClr val="accent4"/>
                </a:solidFill>
              </a:rPr>
              <a:t>Alexandra Bowman</a:t>
            </a:r>
            <a:endParaRPr i="1">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4A7D6"/>
        </a:solidFill>
        <a:effectLst/>
      </p:bgPr>
    </p:bg>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t>Introductions</a:t>
            </a:r>
            <a:endParaRPr sz="3600" b="1"/>
          </a:p>
        </p:txBody>
      </p:sp>
      <p:sp>
        <p:nvSpPr>
          <p:cNvPr id="83" name="Google Shape;83;p16"/>
          <p:cNvSpPr txBox="1">
            <a:spLocks noGrp="1"/>
          </p:cNvSpPr>
          <p:nvPr>
            <p:ph type="body" idx="1"/>
          </p:nvPr>
        </p:nvSpPr>
        <p:spPr>
          <a:xfrm>
            <a:off x="156300" y="1424400"/>
            <a:ext cx="5274600" cy="2817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a:t>Name </a:t>
            </a:r>
            <a:endParaRPr sz="2400"/>
          </a:p>
          <a:p>
            <a:pPr marL="0" lvl="0" indent="0" algn="l" rtl="0">
              <a:spcBef>
                <a:spcPts val="1200"/>
              </a:spcBef>
              <a:spcAft>
                <a:spcPts val="0"/>
              </a:spcAft>
              <a:buNone/>
            </a:pPr>
            <a:r>
              <a:rPr lang="en" sz="2400"/>
              <a:t>Pronouns (she, they, he, etc)</a:t>
            </a:r>
            <a:endParaRPr sz="2400"/>
          </a:p>
          <a:p>
            <a:pPr marL="0" lvl="0" indent="0" algn="l" rtl="0">
              <a:spcBef>
                <a:spcPts val="1200"/>
              </a:spcBef>
              <a:spcAft>
                <a:spcPts val="0"/>
              </a:spcAft>
              <a:buNone/>
            </a:pPr>
            <a:r>
              <a:rPr lang="en" sz="2400"/>
              <a:t>Your role in the music world</a:t>
            </a:r>
            <a:endParaRPr sz="2400"/>
          </a:p>
          <a:p>
            <a:pPr marL="0" lvl="0" indent="0" algn="l" rtl="0">
              <a:spcBef>
                <a:spcPts val="1200"/>
              </a:spcBef>
              <a:spcAft>
                <a:spcPts val="1200"/>
              </a:spcAft>
              <a:buNone/>
            </a:pPr>
            <a:r>
              <a:rPr lang="en" sz="2400"/>
              <a:t>How you’re feeling today </a:t>
            </a:r>
            <a:endParaRPr sz="2400"/>
          </a:p>
        </p:txBody>
      </p:sp>
      <p:pic>
        <p:nvPicPr>
          <p:cNvPr id="84" name="Google Shape;84;p16" descr="A photograph in black and white of a group of people talking after a ChamberQUEER concert. One is a white woman with glasses, one is a Black woman with short hair, and one is a white nonbinary person with a mullet. Also visible is the name of the bar, Branded Saloon."/>
          <p:cNvPicPr preferRelativeResize="0"/>
          <p:nvPr/>
        </p:nvPicPr>
        <p:blipFill rotWithShape="1">
          <a:blip r:embed="rId3">
            <a:alphaModFix/>
          </a:blip>
          <a:srcRect l="49" r="49"/>
          <a:stretch/>
        </p:blipFill>
        <p:spPr>
          <a:xfrm>
            <a:off x="4572000" y="1212075"/>
            <a:ext cx="4299126" cy="2868326"/>
          </a:xfrm>
          <a:prstGeom prst="rect">
            <a:avLst/>
          </a:prstGeom>
          <a:noFill/>
          <a:ln>
            <a:noFill/>
          </a:ln>
        </p:spPr>
      </p:pic>
      <p:sp>
        <p:nvSpPr>
          <p:cNvPr id="85" name="Google Shape;85;p16"/>
          <p:cNvSpPr txBox="1"/>
          <p:nvPr/>
        </p:nvSpPr>
        <p:spPr>
          <a:xfrm>
            <a:off x="6866525" y="4119225"/>
            <a:ext cx="2004600" cy="361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50" i="1">
                <a:solidFill>
                  <a:schemeClr val="dk1"/>
                </a:solidFill>
              </a:rPr>
              <a:t>Liz van Os</a:t>
            </a:r>
            <a:endParaRPr i="1">
              <a:solidFill>
                <a:schemeClr val="dk1"/>
              </a:solidFill>
              <a:latin typeface="Proxima Nova"/>
              <a:ea typeface="Proxima Nova"/>
              <a:cs typeface="Proxima Nova"/>
              <a:sym typeface="Proxima Nov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00" y="2663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CC6699"/>
                </a:solidFill>
              </a:rPr>
              <a:t>Group Agreement</a:t>
            </a:r>
            <a:endParaRPr sz="3600" b="1">
              <a:solidFill>
                <a:srgbClr val="CC6699"/>
              </a:solidFill>
            </a:endParaRPr>
          </a:p>
        </p:txBody>
      </p:sp>
      <p:sp>
        <p:nvSpPr>
          <p:cNvPr id="91" name="Google Shape;91;p17"/>
          <p:cNvSpPr txBox="1">
            <a:spLocks noGrp="1"/>
          </p:cNvSpPr>
          <p:nvPr>
            <p:ph type="body" idx="1"/>
          </p:nvPr>
        </p:nvSpPr>
        <p:spPr>
          <a:xfrm>
            <a:off x="156300" y="1142125"/>
            <a:ext cx="8553600" cy="38073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200" b="1" i="1">
                <a:solidFill>
                  <a:schemeClr val="dk1"/>
                </a:solidFill>
                <a:latin typeface="Arial"/>
                <a:ea typeface="Arial"/>
                <a:cs typeface="Arial"/>
                <a:sym typeface="Arial"/>
              </a:rPr>
              <a:t>NOTE: Every group agreement is a living document! Great to revisit over the course of collaboration</a:t>
            </a:r>
            <a:endParaRPr sz="1200" b="1" i="1">
              <a:solidFill>
                <a:schemeClr val="dk1"/>
              </a:solidFill>
              <a:latin typeface="Arial"/>
              <a:ea typeface="Arial"/>
              <a:cs typeface="Arial"/>
              <a:sym typeface="Arial"/>
            </a:endParaRPr>
          </a:p>
          <a:p>
            <a:pPr marL="0" lvl="0" indent="0" algn="l" rtl="0">
              <a:spcBef>
                <a:spcPts val="0"/>
              </a:spcBef>
              <a:spcAft>
                <a:spcPts val="0"/>
              </a:spcAft>
              <a:buNone/>
            </a:pPr>
            <a:endParaRPr sz="1200">
              <a:solidFill>
                <a:srgbClr val="CC6699"/>
              </a:solidFill>
              <a:latin typeface="Arial"/>
              <a:ea typeface="Arial"/>
              <a:cs typeface="Arial"/>
              <a:sym typeface="Arial"/>
            </a:endParaRPr>
          </a:p>
          <a:p>
            <a:pPr marL="457200" lvl="0" indent="-304800" algn="l" rtl="0">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Respect people’s </a:t>
            </a:r>
            <a:r>
              <a:rPr lang="en" sz="1200" b="1">
                <a:solidFill>
                  <a:srgbClr val="000000"/>
                </a:solidFill>
                <a:latin typeface="Arial"/>
                <a:ea typeface="Arial"/>
                <a:cs typeface="Arial"/>
                <a:sym typeface="Arial"/>
              </a:rPr>
              <a:t>names and pronouns</a:t>
            </a:r>
            <a:r>
              <a:rPr lang="en" sz="1200">
                <a:solidFill>
                  <a:srgbClr val="000000"/>
                </a:solidFill>
                <a:latin typeface="Arial"/>
                <a:ea typeface="Arial"/>
                <a:cs typeface="Arial"/>
                <a:sym typeface="Arial"/>
              </a:rPr>
              <a:t>, and apologize if mistakes are made</a:t>
            </a:r>
            <a:endParaRPr sz="1200">
              <a:solidFill>
                <a:srgbClr val="000000"/>
              </a:solidFill>
              <a:latin typeface="Arial"/>
              <a:ea typeface="Arial"/>
              <a:cs typeface="Arial"/>
              <a:sym typeface="Arial"/>
            </a:endParaRPr>
          </a:p>
          <a:p>
            <a:pPr marL="457200" lvl="0" indent="-304800" algn="l" rtl="0">
              <a:spcBef>
                <a:spcPts val="1000"/>
              </a:spcBef>
              <a:spcAft>
                <a:spcPts val="0"/>
              </a:spcAft>
              <a:buClr>
                <a:srgbClr val="000000"/>
              </a:buClr>
              <a:buSzPts val="1200"/>
              <a:buFont typeface="Arial"/>
              <a:buChar char="●"/>
            </a:pPr>
            <a:r>
              <a:rPr lang="en" sz="1200">
                <a:solidFill>
                  <a:srgbClr val="000000"/>
                </a:solidFill>
                <a:latin typeface="Arial"/>
                <a:ea typeface="Arial"/>
                <a:cs typeface="Arial"/>
                <a:sym typeface="Arial"/>
              </a:rPr>
              <a:t>Use “I feel…” statements - </a:t>
            </a:r>
            <a:r>
              <a:rPr lang="en" sz="1200" b="1">
                <a:solidFill>
                  <a:srgbClr val="000000"/>
                </a:solidFill>
                <a:latin typeface="Arial"/>
                <a:ea typeface="Arial"/>
                <a:cs typeface="Arial"/>
                <a:sym typeface="Arial"/>
              </a:rPr>
              <a:t>“I” language</a:t>
            </a:r>
            <a:endParaRPr sz="1200" b="1">
              <a:solidFill>
                <a:srgbClr val="000000"/>
              </a:solidFill>
              <a:latin typeface="Arial"/>
              <a:ea typeface="Arial"/>
              <a:cs typeface="Arial"/>
              <a:sym typeface="Arial"/>
            </a:endParaRPr>
          </a:p>
          <a:p>
            <a:pPr marL="457200" lvl="0" indent="-304800" algn="l" rtl="0">
              <a:spcBef>
                <a:spcPts val="1000"/>
              </a:spcBef>
              <a:spcAft>
                <a:spcPts val="0"/>
              </a:spcAft>
              <a:buClr>
                <a:srgbClr val="000000"/>
              </a:buClr>
              <a:buSzPts val="1200"/>
              <a:buFont typeface="Arial"/>
              <a:buChar char="●"/>
            </a:pPr>
            <a:r>
              <a:rPr lang="en" sz="1200" b="1">
                <a:solidFill>
                  <a:srgbClr val="000000"/>
                </a:solidFill>
                <a:latin typeface="Arial"/>
                <a:ea typeface="Arial"/>
                <a:cs typeface="Arial"/>
                <a:sym typeface="Arial"/>
              </a:rPr>
              <a:t>Invitation-focused</a:t>
            </a:r>
            <a:r>
              <a:rPr lang="en" sz="1200">
                <a:solidFill>
                  <a:srgbClr val="000000"/>
                </a:solidFill>
                <a:latin typeface="Arial"/>
                <a:ea typeface="Arial"/>
                <a:cs typeface="Arial"/>
                <a:sym typeface="Arial"/>
              </a:rPr>
              <a:t> language—the space is an invitation to share! Encourage </a:t>
            </a:r>
            <a:r>
              <a:rPr lang="en" sz="1200" b="1">
                <a:solidFill>
                  <a:srgbClr val="000000"/>
                </a:solidFill>
                <a:latin typeface="Arial"/>
                <a:ea typeface="Arial"/>
                <a:cs typeface="Arial"/>
                <a:sym typeface="Arial"/>
              </a:rPr>
              <a:t>compassion</a:t>
            </a:r>
            <a:r>
              <a:rPr lang="en" sz="1200">
                <a:solidFill>
                  <a:srgbClr val="000000"/>
                </a:solidFill>
                <a:latin typeface="Arial"/>
                <a:ea typeface="Arial"/>
                <a:cs typeface="Arial"/>
                <a:sym typeface="Arial"/>
              </a:rPr>
              <a:t> and </a:t>
            </a:r>
            <a:r>
              <a:rPr lang="en" sz="1200" b="1">
                <a:solidFill>
                  <a:srgbClr val="000000"/>
                </a:solidFill>
                <a:latin typeface="Arial"/>
                <a:ea typeface="Arial"/>
                <a:cs typeface="Arial"/>
                <a:sym typeface="Arial"/>
              </a:rPr>
              <a:t>bravery/vulnerability</a:t>
            </a:r>
            <a:endParaRPr sz="1200" b="1">
              <a:solidFill>
                <a:srgbClr val="000000"/>
              </a:solidFill>
              <a:latin typeface="Arial"/>
              <a:ea typeface="Arial"/>
              <a:cs typeface="Arial"/>
              <a:sym typeface="Arial"/>
            </a:endParaRPr>
          </a:p>
          <a:p>
            <a:pPr marL="457200" lvl="0" indent="-304800" algn="l" rtl="0">
              <a:spcBef>
                <a:spcPts val="1000"/>
              </a:spcBef>
              <a:spcAft>
                <a:spcPts val="0"/>
              </a:spcAft>
              <a:buClr>
                <a:srgbClr val="000000"/>
              </a:buClr>
              <a:buSzPts val="1200"/>
              <a:buFont typeface="Arial"/>
              <a:buChar char="●"/>
            </a:pPr>
            <a:r>
              <a:rPr lang="en" sz="1200" b="1">
                <a:solidFill>
                  <a:srgbClr val="000000"/>
                </a:solidFill>
                <a:latin typeface="Arial"/>
                <a:ea typeface="Arial"/>
                <a:cs typeface="Arial"/>
                <a:sym typeface="Arial"/>
              </a:rPr>
              <a:t>Listen</a:t>
            </a:r>
            <a:r>
              <a:rPr lang="en" sz="1200">
                <a:solidFill>
                  <a:srgbClr val="000000"/>
                </a:solidFill>
                <a:latin typeface="Arial"/>
                <a:ea typeface="Arial"/>
                <a:cs typeface="Arial"/>
                <a:sym typeface="Arial"/>
              </a:rPr>
              <a:t> to the end of someone’s thought—</a:t>
            </a:r>
            <a:r>
              <a:rPr lang="en" sz="1200" b="1">
                <a:solidFill>
                  <a:srgbClr val="000000"/>
                </a:solidFill>
                <a:latin typeface="Arial"/>
                <a:ea typeface="Arial"/>
                <a:cs typeface="Arial"/>
                <a:sym typeface="Arial"/>
              </a:rPr>
              <a:t>hold space</a:t>
            </a:r>
            <a:r>
              <a:rPr lang="en" sz="1200">
                <a:solidFill>
                  <a:srgbClr val="000000"/>
                </a:solidFill>
                <a:latin typeface="Arial"/>
                <a:ea typeface="Arial"/>
                <a:cs typeface="Arial"/>
                <a:sym typeface="Arial"/>
              </a:rPr>
              <a:t> for each other’s ideas, and for </a:t>
            </a:r>
            <a:r>
              <a:rPr lang="en" sz="1200" b="1">
                <a:solidFill>
                  <a:srgbClr val="000000"/>
                </a:solidFill>
                <a:latin typeface="Arial"/>
                <a:ea typeface="Arial"/>
                <a:cs typeface="Arial"/>
                <a:sym typeface="Arial"/>
              </a:rPr>
              <a:t>silence</a:t>
            </a:r>
            <a:r>
              <a:rPr lang="en" sz="1200">
                <a:solidFill>
                  <a:srgbClr val="000000"/>
                </a:solidFill>
                <a:latin typeface="Arial"/>
                <a:ea typeface="Arial"/>
                <a:cs typeface="Arial"/>
                <a:sym typeface="Arial"/>
              </a:rPr>
              <a:t> to think/feel after someone expresses something</a:t>
            </a:r>
            <a:endParaRPr sz="1200">
              <a:solidFill>
                <a:srgbClr val="000000"/>
              </a:solidFill>
              <a:latin typeface="Arial"/>
              <a:ea typeface="Arial"/>
              <a:cs typeface="Arial"/>
              <a:sym typeface="Arial"/>
            </a:endParaRPr>
          </a:p>
          <a:p>
            <a:pPr marL="457200" lvl="0" indent="-304800" algn="l" rtl="0">
              <a:spcBef>
                <a:spcPts val="1000"/>
              </a:spcBef>
              <a:spcAft>
                <a:spcPts val="0"/>
              </a:spcAft>
              <a:buClr>
                <a:srgbClr val="000000"/>
              </a:buClr>
              <a:buSzPts val="1200"/>
              <a:buFont typeface="Arial"/>
              <a:buChar char="●"/>
            </a:pPr>
            <a:r>
              <a:rPr lang="en" sz="1200" b="1">
                <a:solidFill>
                  <a:srgbClr val="000000"/>
                </a:solidFill>
                <a:latin typeface="Arial"/>
                <a:ea typeface="Arial"/>
                <a:cs typeface="Arial"/>
                <a:sym typeface="Arial"/>
              </a:rPr>
              <a:t>Intent vs. Impact</a:t>
            </a:r>
            <a:r>
              <a:rPr lang="en" sz="1200">
                <a:solidFill>
                  <a:srgbClr val="000000"/>
                </a:solidFill>
                <a:latin typeface="Arial"/>
                <a:ea typeface="Arial"/>
                <a:cs typeface="Arial"/>
                <a:sym typeface="Arial"/>
              </a:rPr>
              <a:t>: we assume that people have good intentions, but they may unintentionally cause harm:</a:t>
            </a:r>
            <a:endParaRPr sz="1200">
              <a:solidFill>
                <a:srgbClr val="000000"/>
              </a:solidFill>
              <a:latin typeface="Arial"/>
              <a:ea typeface="Arial"/>
              <a:cs typeface="Arial"/>
              <a:sym typeface="Arial"/>
            </a:endParaRPr>
          </a:p>
          <a:p>
            <a:pPr marL="914400" lvl="1" indent="-304800" algn="l" rtl="0">
              <a:spcBef>
                <a:spcPts val="1000"/>
              </a:spcBef>
              <a:spcAft>
                <a:spcPts val="0"/>
              </a:spcAft>
              <a:buClr>
                <a:srgbClr val="000000"/>
              </a:buClr>
              <a:buSzPts val="1200"/>
              <a:buFont typeface="Arial"/>
              <a:buChar char="○"/>
            </a:pPr>
            <a:r>
              <a:rPr lang="en" sz="1200" b="1">
                <a:solidFill>
                  <a:srgbClr val="000000"/>
                </a:solidFill>
                <a:latin typeface="Arial"/>
                <a:ea typeface="Arial"/>
                <a:cs typeface="Arial"/>
                <a:sym typeface="Arial"/>
              </a:rPr>
              <a:t>Allow people space</a:t>
            </a:r>
            <a:r>
              <a:rPr lang="en" sz="1200">
                <a:solidFill>
                  <a:srgbClr val="000000"/>
                </a:solidFill>
                <a:latin typeface="Arial"/>
                <a:ea typeface="Arial"/>
                <a:cs typeface="Arial"/>
                <a:sym typeface="Arial"/>
              </a:rPr>
              <a:t> to articulate having been hurt by something done or said</a:t>
            </a:r>
            <a:endParaRPr sz="1200">
              <a:solidFill>
                <a:srgbClr val="000000"/>
              </a:solidFill>
              <a:latin typeface="Arial"/>
              <a:ea typeface="Arial"/>
              <a:cs typeface="Arial"/>
              <a:sym typeface="Arial"/>
            </a:endParaRPr>
          </a:p>
          <a:p>
            <a:pPr marL="914400" lvl="1" indent="-304800" algn="l" rtl="0">
              <a:spcBef>
                <a:spcPts val="1000"/>
              </a:spcBef>
              <a:spcAft>
                <a:spcPts val="0"/>
              </a:spcAft>
              <a:buClr>
                <a:srgbClr val="000000"/>
              </a:buClr>
              <a:buSzPts val="1200"/>
              <a:buFont typeface="Arial"/>
              <a:buChar char="○"/>
            </a:pPr>
            <a:r>
              <a:rPr lang="en" sz="1200" b="1">
                <a:solidFill>
                  <a:srgbClr val="000000"/>
                </a:solidFill>
                <a:latin typeface="Arial"/>
                <a:ea typeface="Arial"/>
                <a:cs typeface="Arial"/>
                <a:sym typeface="Arial"/>
              </a:rPr>
              <a:t>Take accountability</a:t>
            </a:r>
            <a:r>
              <a:rPr lang="en" sz="1200">
                <a:solidFill>
                  <a:srgbClr val="000000"/>
                </a:solidFill>
                <a:latin typeface="Arial"/>
                <a:ea typeface="Arial"/>
                <a:cs typeface="Arial"/>
                <a:sym typeface="Arial"/>
              </a:rPr>
              <a:t> when you feel you might have said/done something painful</a:t>
            </a:r>
            <a:endParaRPr sz="1200">
              <a:solidFill>
                <a:srgbClr val="000000"/>
              </a:solidFill>
              <a:latin typeface="Arial"/>
              <a:ea typeface="Arial"/>
              <a:cs typeface="Arial"/>
              <a:sym typeface="Arial"/>
            </a:endParaRPr>
          </a:p>
          <a:p>
            <a:pPr marL="457200" lvl="0" indent="-304800" algn="l" rtl="0">
              <a:spcBef>
                <a:spcPts val="1000"/>
              </a:spcBef>
              <a:spcAft>
                <a:spcPts val="0"/>
              </a:spcAft>
              <a:buClr>
                <a:srgbClr val="000000"/>
              </a:buClr>
              <a:buSzPts val="1200"/>
              <a:buFont typeface="Arial"/>
              <a:buChar char="●"/>
            </a:pPr>
            <a:r>
              <a:rPr lang="en" sz="1200" b="1">
                <a:solidFill>
                  <a:srgbClr val="000000"/>
                </a:solidFill>
                <a:latin typeface="Arial"/>
                <a:ea typeface="Arial"/>
                <a:cs typeface="Arial"/>
                <a:sym typeface="Arial"/>
              </a:rPr>
              <a:t>Share the mic:</a:t>
            </a:r>
            <a:r>
              <a:rPr lang="en" sz="1200">
                <a:solidFill>
                  <a:srgbClr val="000000"/>
                </a:solidFill>
                <a:latin typeface="Arial"/>
                <a:ea typeface="Arial"/>
                <a:cs typeface="Arial"/>
                <a:sym typeface="Arial"/>
              </a:rPr>
              <a:t> How much are you speaking in relation to others? Speak up, but share the space; invite people who are more quiet to have space to speak</a:t>
            </a:r>
            <a:endParaRPr sz="120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510450" y="2057400"/>
            <a:ext cx="8123100" cy="7788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Definitions and Context-Building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DD98BA"/>
            </a:gs>
            <a:gs pos="100000">
              <a:srgbClr val="AD4579"/>
            </a:gs>
          </a:gsLst>
          <a:path path="circle">
            <a:fillToRect l="50000" t="50000" r="50000" b="50000"/>
          </a:path>
          <a:tileRect/>
        </a:gradFill>
        <a:effectLst/>
      </p:bgPr>
    </p:bg>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74550" y="1107225"/>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700" b="1"/>
              <a:t>Queer Liberation</a:t>
            </a:r>
            <a:endParaRPr sz="2700" b="1"/>
          </a:p>
        </p:txBody>
      </p:sp>
      <p:sp>
        <p:nvSpPr>
          <p:cNvPr id="102" name="Google Shape;102;p19"/>
          <p:cNvSpPr txBox="1">
            <a:spLocks noGrp="1"/>
          </p:cNvSpPr>
          <p:nvPr>
            <p:ph type="body" idx="1"/>
          </p:nvPr>
        </p:nvSpPr>
        <p:spPr>
          <a:xfrm>
            <a:off x="140775" y="2151025"/>
            <a:ext cx="2808000" cy="12600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800">
                <a:solidFill>
                  <a:srgbClr val="000000"/>
                </a:solidFill>
                <a:latin typeface="Arial"/>
                <a:ea typeface="Arial"/>
                <a:cs typeface="Arial"/>
                <a:sym typeface="Arial"/>
              </a:rPr>
              <a:t>The act of setting all LGBTQ+ people free from oppression </a:t>
            </a:r>
            <a:endParaRPr sz="1800">
              <a:solidFill>
                <a:srgbClr val="000000"/>
              </a:solidFill>
              <a:latin typeface="Arial"/>
              <a:ea typeface="Arial"/>
              <a:cs typeface="Arial"/>
              <a:sym typeface="Arial"/>
            </a:endParaRPr>
          </a:p>
          <a:p>
            <a:pPr marL="0" lvl="0" indent="0" algn="l" rtl="0">
              <a:spcBef>
                <a:spcPts val="0"/>
              </a:spcBef>
              <a:spcAft>
                <a:spcPts val="1200"/>
              </a:spcAft>
              <a:buNone/>
            </a:pPr>
            <a:endParaRPr/>
          </a:p>
        </p:txBody>
      </p:sp>
      <p:pic>
        <p:nvPicPr>
          <p:cNvPr id="103" name="Google Shape;103;p19" descr="A photograph credited to Micah Bezant which depicts a protest. A group of young people of color march behind a banner that reads, &quot;No Pride for some of us without liberation for all of us. We can't breathe. Black Lives Matter. the BLM slogan sits atop a pink upside down triangle. the weather is bad - there are lots of umbrellas. "/>
          <p:cNvPicPr preferRelativeResize="0"/>
          <p:nvPr/>
        </p:nvPicPr>
        <p:blipFill>
          <a:blip r:embed="rId3">
            <a:alphaModFix/>
          </a:blip>
          <a:stretch>
            <a:fillRect/>
          </a:stretch>
        </p:blipFill>
        <p:spPr>
          <a:xfrm>
            <a:off x="3119700" y="905425"/>
            <a:ext cx="5528725" cy="3195602"/>
          </a:xfrm>
          <a:prstGeom prst="rect">
            <a:avLst/>
          </a:prstGeom>
          <a:noFill/>
          <a:ln>
            <a:noFill/>
          </a:ln>
        </p:spPr>
      </p:pic>
      <p:sp>
        <p:nvSpPr>
          <p:cNvPr id="104" name="Google Shape;104;p19"/>
          <p:cNvSpPr txBox="1"/>
          <p:nvPr/>
        </p:nvSpPr>
        <p:spPr>
          <a:xfrm>
            <a:off x="6993325" y="4101025"/>
            <a:ext cx="16551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i="1">
                <a:latin typeface="Proxima Nova"/>
                <a:ea typeface="Proxima Nova"/>
                <a:cs typeface="Proxima Nova"/>
                <a:sym typeface="Proxima Nova"/>
              </a:rPr>
              <a:t>Micah Bazant</a:t>
            </a:r>
            <a:endParaRPr i="1">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4E5F5"/>
            </a:gs>
            <a:gs pos="100000">
              <a:srgbClr val="70A4D5"/>
            </a:gs>
          </a:gsLst>
          <a:path path="circle">
            <a:fillToRect l="50000" t="50000" r="50000" b="50000"/>
          </a:path>
          <a:tileRect/>
        </a:gradFill>
        <a:effectLst/>
      </p:bgPr>
    </p:bg>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462675" y="1100050"/>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700" b="1"/>
              <a:t>Diversity</a:t>
            </a:r>
            <a:endParaRPr sz="2700" b="1"/>
          </a:p>
        </p:txBody>
      </p:sp>
      <p:sp>
        <p:nvSpPr>
          <p:cNvPr id="110" name="Google Shape;110;p20"/>
          <p:cNvSpPr txBox="1">
            <a:spLocks noGrp="1"/>
          </p:cNvSpPr>
          <p:nvPr>
            <p:ph type="body" idx="1"/>
          </p:nvPr>
        </p:nvSpPr>
        <p:spPr>
          <a:xfrm>
            <a:off x="462675" y="1941750"/>
            <a:ext cx="8465100" cy="126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rPr>
              <a:t>a workplace, community, etc that contains people from varied backgrounds and with varied identities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BD4EB"/>
            </a:gs>
            <a:gs pos="100000">
              <a:srgbClr val="9180BB"/>
            </a:gs>
          </a:gsLst>
          <a:path path="circle">
            <a:fillToRect l="50000" t="50000" r="50000" b="50000"/>
          </a:path>
          <a:tileRect/>
        </a:gradFill>
        <a:effectLst/>
      </p:bgPr>
    </p:bg>
    <p:spTree>
      <p:nvGrpSpPr>
        <p:cNvPr id="1" name="Shape 114"/>
        <p:cNvGrpSpPr/>
        <p:nvPr/>
      </p:nvGrpSpPr>
      <p:grpSpPr>
        <a:xfrm>
          <a:off x="0" y="0"/>
          <a:ext cx="0" cy="0"/>
          <a:chOff x="0" y="0"/>
          <a:chExt cx="0" cy="0"/>
        </a:xfrm>
      </p:grpSpPr>
      <p:sp>
        <p:nvSpPr>
          <p:cNvPr id="115" name="Google Shape;115;p21"/>
          <p:cNvSpPr txBox="1">
            <a:spLocks noGrp="1"/>
          </p:cNvSpPr>
          <p:nvPr>
            <p:ph type="title"/>
          </p:nvPr>
        </p:nvSpPr>
        <p:spPr>
          <a:xfrm>
            <a:off x="462675" y="1135825"/>
            <a:ext cx="2808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700" b="1"/>
              <a:t>Equity</a:t>
            </a:r>
            <a:endParaRPr sz="2700" b="1"/>
          </a:p>
        </p:txBody>
      </p:sp>
      <p:sp>
        <p:nvSpPr>
          <p:cNvPr id="116" name="Google Shape;116;p21"/>
          <p:cNvSpPr txBox="1">
            <a:spLocks noGrp="1"/>
          </p:cNvSpPr>
          <p:nvPr>
            <p:ph type="body" idx="1"/>
          </p:nvPr>
        </p:nvSpPr>
        <p:spPr>
          <a:xfrm>
            <a:off x="462675" y="1941750"/>
            <a:ext cx="8465100" cy="126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000000"/>
                </a:solidFill>
              </a:rPr>
              <a:t>changing organizational structures in order to lift up those who have been historically and/or who are currently oppressed by the dominant societal identity.</a:t>
            </a:r>
            <a:endParaRPr sz="1800">
              <a:solidFill>
                <a:srgbClr val="000000"/>
              </a:solidFill>
            </a:endParaRPr>
          </a:p>
          <a:p>
            <a:pPr marL="0" lvl="0" indent="0" algn="l" rtl="0">
              <a:spcBef>
                <a:spcPts val="0"/>
              </a:spcBef>
              <a:spcAft>
                <a:spcPts val="0"/>
              </a:spcAft>
              <a:buNone/>
            </a:pPr>
            <a:endParaRPr sz="1800">
              <a:solidFill>
                <a:srgbClr val="000000"/>
              </a:solidFill>
            </a:endParaRPr>
          </a:p>
          <a:p>
            <a:pPr marL="0" lvl="0" indent="0" algn="l" rtl="0">
              <a:spcBef>
                <a:spcPts val="0"/>
              </a:spcBef>
              <a:spcAft>
                <a:spcPts val="0"/>
              </a:spcAft>
              <a:buNone/>
            </a:pPr>
            <a:r>
              <a:rPr lang="en" sz="1800">
                <a:solidFill>
                  <a:srgbClr val="000000"/>
                </a:solidFill>
              </a:rPr>
              <a:t>“Leveling the playing field” through proactive and integral changes to an existing institution or organization  </a:t>
            </a:r>
            <a:endParaRPr sz="2500">
              <a:solidFill>
                <a:srgbClr val="000000"/>
              </a:solidFill>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CCCCCC"/>
      </a:dk2>
      <a:lt2>
        <a:srgbClr val="CC6699"/>
      </a:lt2>
      <a:accent1>
        <a:srgbClr val="353744"/>
      </a:accent1>
      <a:accent2>
        <a:srgbClr val="424242"/>
      </a:accent2>
      <a:accent3>
        <a:srgbClr val="616161"/>
      </a:accent3>
      <a:accent4>
        <a:srgbClr val="999999"/>
      </a:accent4>
      <a:accent5>
        <a:srgbClr val="CC6699"/>
      </a:accent5>
      <a:accent6>
        <a:srgbClr val="CC6699"/>
      </a:accent6>
      <a:hlink>
        <a:srgbClr val="CC6699"/>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1188</Words>
  <Application>Microsoft Office PowerPoint</Application>
  <PresentationFormat>On-screen Show (16:9)</PresentationFormat>
  <Paragraphs>103</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Proxima Nova</vt:lpstr>
      <vt:lpstr>Arial</vt:lpstr>
      <vt:lpstr>Spearmint</vt:lpstr>
      <vt:lpstr>Til All of Us Are Free:  A Liberatory Framework for DEI in Chamber Music Organizations</vt:lpstr>
      <vt:lpstr>ChamberQUEER highlights contemporary and historical LGBTQ+ voices in classical music and reimagines the concert experience to create radically inclusive musical spaces and communities for the 21st century.</vt:lpstr>
      <vt:lpstr>In today’s session…</vt:lpstr>
      <vt:lpstr>Introductions</vt:lpstr>
      <vt:lpstr>Group Agreement</vt:lpstr>
      <vt:lpstr>Definitions and Context-Building</vt:lpstr>
      <vt:lpstr>Queer Liberation</vt:lpstr>
      <vt:lpstr>Diversity</vt:lpstr>
      <vt:lpstr>Equity</vt:lpstr>
      <vt:lpstr>Inclusion</vt:lpstr>
      <vt:lpstr>Justice</vt:lpstr>
      <vt:lpstr>Access</vt:lpstr>
      <vt:lpstr>Disability</vt:lpstr>
      <vt:lpstr>Pause for Questions</vt:lpstr>
      <vt:lpstr>Activity: Case Study</vt:lpstr>
      <vt:lpstr>Case Study</vt:lpstr>
      <vt:lpstr>Debrief and Discussion</vt:lpstr>
      <vt:lpstr>Q&amp;A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 All of Us Are Free:  A Liberatory Framework for DEI in Chamber Music Organizations</dc:title>
  <cp:lastModifiedBy>Danielle Buonaiuto</cp:lastModifiedBy>
  <cp:revision>1</cp:revision>
  <dcterms:modified xsi:type="dcterms:W3CDTF">2023-02-13T05:00:25Z</dcterms:modified>
</cp:coreProperties>
</file>